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70" r:id="rId2"/>
    <p:sldId id="256" r:id="rId3"/>
    <p:sldId id="258" r:id="rId4"/>
    <p:sldId id="273" r:id="rId5"/>
    <p:sldId id="271" r:id="rId6"/>
    <p:sldId id="263" r:id="rId7"/>
    <p:sldId id="260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59" r:id="rId18"/>
    <p:sldId id="261" r:id="rId19"/>
    <p:sldId id="268" r:id="rId20"/>
    <p:sldId id="257" r:id="rId21"/>
    <p:sldId id="262" r:id="rId22"/>
    <p:sldId id="265" r:id="rId23"/>
    <p:sldId id="267" r:id="rId24"/>
    <p:sldId id="269" r:id="rId25"/>
  </p:sldIdLst>
  <p:sldSz cx="9144000" cy="5143500" type="screen16x9"/>
  <p:notesSz cx="6858000" cy="9144000"/>
  <p:embeddedFontLs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Garamond" panose="02020404030301010803" pitchFamily="18" charset="0"/>
      <p:regular r:id="rId31"/>
      <p:bold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496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177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164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1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49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248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920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625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915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581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00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823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931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387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45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91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12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48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3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55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79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05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842925" y="1050399"/>
            <a:ext cx="756475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Vicente Natalino</a:t>
            </a:r>
            <a:endParaRPr lang="pt-BR" sz="24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511" y="1556102"/>
            <a:ext cx="5528016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Advogado OAB/MG 125.283 –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Professor, Especialista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Consultor e Mentor, Pós Graduado em Licitações Públicas, Contratos Administrativos e Governança - Programas de Integridade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Compliance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ctr"/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pt-BR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Siga: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licitecomintegridade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unyflex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11" y="1652631"/>
            <a:ext cx="4651187" cy="34908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35" y="4110445"/>
            <a:ext cx="286318" cy="2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5915" y="0"/>
            <a:ext cx="8842442" cy="426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objeto da demanda;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local/locais de prestação do serviço ou entrega do objeto;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III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informação sobre previsão da contratação no Plano de Contratações Anual, se houver;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IV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justificativa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necessidade da contratação;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V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prazo de entrega ou prazo para realização do serviço, observados os limites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fi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xados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noedital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 e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VI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forma e prazo de pagamento, observados os limites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fi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xados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no edital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2º O órgão comprador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está dispensado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para aquisições no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da realização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 	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Estudo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Técnico Preliminar, Análise de Riscos, Termo de Referência, e Edital de 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Contratação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sendo os procedimentos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descritos nesta Instrução Normativa sufi cientes para 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contratação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3º A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estimativa de preços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poderá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ser realizada concomitantemente à seleção da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proposta 	economicamente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mais vantajosa.</a:t>
            </a:r>
            <a:endParaRPr lang="pt-BR" sz="1600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5915" y="0"/>
            <a:ext cx="8842442" cy="398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algn="just">
              <a:spcBef>
                <a:spcPts val="1100"/>
              </a:spcBef>
            </a:pP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SELEÇÃO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16.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Após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verificada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existência de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reserva orçamentária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para a contratação, 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órgão 	comprador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publicará a demanda no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dando início ao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procedimento de seleção 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fornecedores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17.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procedimento de seleção pode ocorrer em duas formas, a depender do edital: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proposta dos fornecedores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partir da publicação da demanda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 e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listagem de fornecedores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conforme critérios da demanda.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18.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caso do procedimento de seleção baseado na proposta dos fornecedores a partir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	publicação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demanda, as ME e EPP e equiparados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sediados locais ou regionalmente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terão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prioridade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de contratação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quando os valores propostos estejam situados em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valor até 10% (dez 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por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cento) superior ao 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propostas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não locais ou regionais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nos termos do § 3º do art. 48 da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Lei Complementar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nº 123, de 14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dedezembro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de 2006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  <a:endParaRPr lang="pt-BR" sz="1600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5915" y="0"/>
            <a:ext cx="8842442" cy="437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19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No caso do procedimento de seleção baseado em listagem de fornecedores, 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órgão comprador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terá acesso à lista de fornecedores que atendem aos critérios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fixados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edital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para a distribuição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demanda ou para a ordem de contratação dos inscritos.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20.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órgão comprador não terá acesso à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identificação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dos fornecedores até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encerramento 	do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prazo para envio de propostas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HABILITAÇÃO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21.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Definida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proposta vencedora, o comprador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verificará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as condições de participação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 	fornecedor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habilitação exigidas para formalização da contratação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1º A habilitação será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verificada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por meio do Sistema de Cadastramento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Unificado de 	Fornecedores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(SICAF) em relação aos documentos abrangidos pelo referido Sistema.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2º Os documentos exigidos para habilitação que não estejam contemplados no SICAF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serão 	enviados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na forma prevista no edital 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verificados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pelo órgão comprador.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endParaRPr lang="pt-BR" sz="1600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5915" y="0"/>
            <a:ext cx="8842442" cy="437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3º Ao órgão comprador não é permitida a solicitação de documentos adicionais aos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exigidos no edital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para aquele objeto.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4º Os documentos apresentados pelos fornecedores interessados serão avaliados pelo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órgãocomprador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no prazo de até cinco (5) dias úteis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22.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fornecedor será informado da sua seleção pelo órgão comprador.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Parágrafo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único. O órgão comprador poderá solicitar ajustes em documentações apresentadas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e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fornecedor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terá o prazo de até 2 dias úteis para apresentação dos documentos atualizados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CONTRATAÇÃO E PAGAMENTO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23.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Sendo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verificadas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as condições de habilitação do fornecedor, o órgão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comprador 	informará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regularidade e iniciará o procedimento para assinatura do contrato ou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instrumento 	equivalente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Parágrafo 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único.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A assinatura do contrato ou instrumento equivalente deverá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ocorrerdiretamente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no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  <a:endParaRPr lang="pt-BR" sz="1600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5915" y="0"/>
            <a:ext cx="8842442" cy="451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algn="just">
              <a:spcBef>
                <a:spcPts val="1100"/>
              </a:spcBef>
            </a:pP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Art.24.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pagamento dos objetos contratados pelo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serão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preferencialmente realizados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por meio de pagamento instantâneo brasileiro -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Pix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ou cartão de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pagamento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a ser informado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Formulário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Criação de Oportunidade.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25.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prazo para pagamento deve observar as disposições do edital e 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regulamentação 	existente.</a:t>
            </a:r>
          </a:p>
          <a:p>
            <a:pPr lvl="2" algn="just">
              <a:spcBef>
                <a:spcPts val="1100"/>
              </a:spcBef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PARTICIPAÇÃO DE FORNECEDORES</a:t>
            </a:r>
          </a:p>
          <a:p>
            <a:pPr lvl="2" algn="just">
              <a:spcBef>
                <a:spcPts val="1100"/>
              </a:spcBef>
            </a:pP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 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acesso às oportunidades de 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negócio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30.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As oportunidades de negócio no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serão disponibilizadas para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consulta por 	qualquer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fornecedor interessado.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31.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acesso ao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será público e realizado por meio da conta Gov.br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 requerimento de participação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32.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interessado em fornecer bens ou prestar serviços para a Administração Pública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por 	meio do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deverá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requerer sua inscrição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via sistema.</a:t>
            </a:r>
          </a:p>
        </p:txBody>
      </p:sp>
    </p:spTree>
    <p:extLst>
      <p:ext uri="{BB962C8B-B14F-4D97-AF65-F5344CB8AC3E}">
        <p14:creationId xmlns:p14="http://schemas.microsoft.com/office/powerpoint/2010/main" val="16999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5915" y="0"/>
            <a:ext cx="8842442" cy="437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algn="just">
              <a:spcBef>
                <a:spcPts val="1100"/>
              </a:spcBef>
            </a:pP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1º Caso o interessado não tenha inscrição prévia no SICAF, o sistema disponibilizará 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acesso 	para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cadastro no nível básico, mediante autorização do usuário para utilização dos dados.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2º No requerimento de participação deverá ser informada a linha de fornecimento 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localidade 	de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interesse no fornecimento.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3º O interessado deverá aceitar os Termos e Condições de Uso de Adesão do Fornecedor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ao 	</a:t>
            </a:r>
            <a:r>
              <a:rPr lang="pt-BR" sz="16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4º O interessado deverá manifestar ciência em relação ao inteiro teor do edital e dos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seus 	anexos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concordando com suas condições.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5º Com a aceitação dos termos, o fornecedor passa a ser inscrito no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33.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fornecedor inscrito poderá cadastrar propostas previamente para os objetos da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sua 	linha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fornecimento, indicando valores para cada localidade atendida, respectivos prazos de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entrega e de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pagamento.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endParaRPr lang="pt-BR" sz="1600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5915" y="0"/>
            <a:ext cx="8842442" cy="388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algn="just">
              <a:spcBef>
                <a:spcPts val="1100"/>
              </a:spcBef>
            </a:pP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Parágrafo único.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As propostas previamente cadastradas serão apresentadas via sistema para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as 	oportunidades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negócios que abranjam o objeto e localidade informadas.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34.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Caso não tenha cadastrado propostas previamente, o fornecedor deverá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apresentar 	proposta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para a oportunidade de negócio que tenha interesse no prazo estabelecido pelo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órgão 	comprador.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35.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Caso a proposta seja selecionada, o fornecedor será comunicado via sistema para: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apresentar documentação complementar, caso exigida; e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assinar o contrato ou instrumento equivalente.</a:t>
            </a:r>
          </a:p>
          <a:p>
            <a:pPr lvl="2" algn="just">
              <a:spcBef>
                <a:spcPts val="1100"/>
              </a:spcBef>
            </a:pP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consulta de fornecedores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36.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consulta de pessoas físicas e jurídicas inscritas e contratadas será disponibilizada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	PNCP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4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3561" y="232734"/>
            <a:ext cx="8236867" cy="44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b) Diferenças em relação às normativas 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anteriores</a:t>
            </a:r>
          </a:p>
          <a:p>
            <a:pPr lvl="0">
              <a:spcBef>
                <a:spcPts val="1100"/>
              </a:spcBef>
            </a:pPr>
            <a:endParaRPr lang="pt-BR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r>
              <a:rPr lang="pt-BR" sz="18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 </a:t>
            </a:r>
            <a:r>
              <a:rPr lang="pt-BR" sz="18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credenciamento</a:t>
            </a:r>
            <a:r>
              <a:rPr lang="pt-BR" sz="18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na nova lei de licitações como Instrumento Auxiliar das Licitações, já era citado, na legislação anterior, como </a:t>
            </a:r>
            <a:r>
              <a:rPr lang="pt-BR" sz="18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hipótese de inexigibilidade de licitação</a:t>
            </a:r>
            <a:r>
              <a:rPr lang="pt-BR" sz="18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Por isso, a Nova Lei de Licitação passou a trazer esta previsão de forma expressa.</a:t>
            </a:r>
          </a:p>
          <a:p>
            <a:pPr lvl="0">
              <a:spcBef>
                <a:spcPts val="1100"/>
              </a:spcBef>
            </a:pPr>
            <a:endParaRPr lang="pt-BR" sz="18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 algn="just">
              <a:spcBef>
                <a:spcPts val="1100"/>
              </a:spcBef>
            </a:pPr>
            <a:r>
              <a:rPr lang="pt-BR" sz="18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A plataforma contrata +Brasil, </a:t>
            </a:r>
            <a:r>
              <a:rPr lang="pt-BR" sz="18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foi inspirada no programa </a:t>
            </a:r>
            <a:r>
              <a:rPr lang="pt-BR" sz="18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Go-MEI</a:t>
            </a:r>
            <a:r>
              <a:rPr lang="pt-BR" sz="18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que já </a:t>
            </a:r>
            <a:r>
              <a:rPr lang="pt-BR" sz="18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opera </a:t>
            </a:r>
            <a:r>
              <a:rPr lang="pt-BR" sz="18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em Recife - O GO MEI é uma política pública que visa gerar oportunidades para os pequenos empreendedores do Recife. Através da plataforma GO Recife, os </a:t>
            </a:r>
            <a:r>
              <a:rPr lang="pt-BR" sz="18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8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(Microempreendedores Individuais) credenciados são conectados às oportunidades de serviço.</a:t>
            </a:r>
          </a:p>
          <a:p>
            <a:pPr lvl="0">
              <a:spcBef>
                <a:spcPts val="1100"/>
              </a:spcBef>
            </a:pPr>
            <a:endParaRPr lang="pt-BR" sz="105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3561" y="0"/>
            <a:ext cx="8236867" cy="51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c) Impacto para a Administração Pública e F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ornecedores</a:t>
            </a:r>
            <a:endParaRPr lang="pt-BR" sz="20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 algn="just">
              <a:spcBef>
                <a:spcPts val="1100"/>
              </a:spcBef>
            </a:pPr>
            <a:endParaRPr lang="pt-BR" sz="500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Atendimento ao Princípio do Desenvolvimento Nacional Sustentável, Competitividade e Isonomia.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Os Benefícios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para a administração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pública são diversos, pois </a:t>
            </a:r>
            <a:r>
              <a:rPr lang="pt-BR" sz="1600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simplifica </a:t>
            </a:r>
            <a:r>
              <a:rPr lang="pt-BR" sz="1600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agiliza as contratações públicas, t</a:t>
            </a:r>
            <a:r>
              <a:rPr lang="pt-BR" sz="1600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ransparência nas </a:t>
            </a:r>
            <a:r>
              <a:rPr lang="pt-BR" sz="1600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operações, </a:t>
            </a:r>
            <a:r>
              <a:rPr lang="pt-BR" sz="1600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fortalecimento da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governança</a:t>
            </a:r>
            <a:r>
              <a:rPr lang="pt-BR" sz="1600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pública, </a:t>
            </a:r>
            <a:r>
              <a:rPr lang="pt-BR" sz="1600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amplia </a:t>
            </a:r>
            <a:r>
              <a:rPr lang="pt-BR" sz="1600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as oportunidades de negócios para os órgãos </a:t>
            </a:r>
            <a:r>
              <a:rPr lang="pt-BR" sz="1600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públicos.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 </a:t>
            </a:r>
            <a:r>
              <a:rPr lang="pt-BR" sz="16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representa um passo inovador para as compras governamentais, 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ampliando oportunidades para pequenos fornecedores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representados pelos Microempreendedores Individuais (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),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que no Brasil, temos 16 milhões de </a:t>
            </a:r>
            <a:r>
              <a:rPr lang="pt-BR" sz="16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Gera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mais emprego 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renda, proporciona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um ambiente mais transparente e acessível para os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fornecedores.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Também há Impactos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para 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economia, pois fortalece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economia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local, gera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mais empregos, renda e inclusão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produtiva.</a:t>
            </a:r>
          </a:p>
          <a:p>
            <a:pPr lvl="0" algn="just">
              <a:spcBef>
                <a:spcPts val="1100"/>
              </a:spcBef>
            </a:pPr>
            <a:endParaRPr lang="pt-BR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105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6764867" y="4191000"/>
            <a:ext cx="609600" cy="34713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7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3561" y="694328"/>
            <a:ext cx="8236867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spcBef>
                <a:spcPts val="1100"/>
              </a:spcBef>
            </a:pPr>
            <a:endParaRPr lang="pt-BR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Solucionar </a:t>
            </a:r>
            <a:r>
              <a:rPr lang="pt-BR" sz="1800" dirty="0">
                <a:solidFill>
                  <a:schemeClr val="tx1"/>
                </a:solidFill>
                <a:latin typeface="Garamond" panose="02020404030301010803" pitchFamily="18" charset="0"/>
              </a:rPr>
              <a:t>as demandas dos gestores públicos para pequenos serviços;</a:t>
            </a: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Fomentar </a:t>
            </a:r>
            <a:r>
              <a:rPr lang="pt-BR" sz="1800" dirty="0">
                <a:solidFill>
                  <a:schemeClr val="tx1"/>
                </a:solidFill>
                <a:latin typeface="Garamond" panose="02020404030301010803" pitchFamily="18" charset="0"/>
              </a:rPr>
              <a:t>a economia local, com a distribuição de renda para os microempreendedores que agora têm uma oportunidade efetiva para participar das compras </a:t>
            </a: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públicas;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Simplificar </a:t>
            </a:r>
            <a:r>
              <a:rPr lang="pt-BR" sz="1800" dirty="0">
                <a:solidFill>
                  <a:schemeClr val="tx1"/>
                </a:solidFill>
                <a:latin typeface="Garamond" panose="02020404030301010803" pitchFamily="18" charset="0"/>
              </a:rPr>
              <a:t>o processo de aquisição de serviços, assegurando segurança jurídica à gestão </a:t>
            </a: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municipal;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Aperfeiçoar </a:t>
            </a:r>
            <a:r>
              <a:rPr lang="pt-BR" sz="1800" dirty="0">
                <a:solidFill>
                  <a:schemeClr val="tx1"/>
                </a:solidFill>
                <a:latin typeface="Garamond" panose="02020404030301010803" pitchFamily="18" charset="0"/>
              </a:rPr>
              <a:t>o processo de contratação de </a:t>
            </a:r>
            <a:r>
              <a:rPr lang="pt-BR" sz="18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pequeno valor</a:t>
            </a:r>
            <a:r>
              <a:rPr lang="pt-BR" sz="1800" dirty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Melhorar </a:t>
            </a:r>
            <a:r>
              <a:rPr lang="pt-BR" sz="1800" dirty="0">
                <a:solidFill>
                  <a:schemeClr val="tx1"/>
                </a:solidFill>
                <a:latin typeface="Garamond" panose="02020404030301010803" pitchFamily="18" charset="0"/>
              </a:rPr>
              <a:t>a </a:t>
            </a:r>
            <a:r>
              <a:rPr lang="pt-BR" sz="18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qualidade de serviços </a:t>
            </a:r>
            <a:r>
              <a:rPr lang="pt-BR" sz="1800" dirty="0">
                <a:solidFill>
                  <a:schemeClr val="tx1"/>
                </a:solidFill>
                <a:latin typeface="Garamond" panose="02020404030301010803" pitchFamily="18" charset="0"/>
              </a:rPr>
              <a:t>prestados pelo município;</a:t>
            </a: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Fazer </a:t>
            </a:r>
            <a:r>
              <a:rPr lang="pt-BR" sz="1800" dirty="0">
                <a:solidFill>
                  <a:schemeClr val="tx1"/>
                </a:solidFill>
                <a:latin typeface="Garamond" panose="02020404030301010803" pitchFamily="18" charset="0"/>
              </a:rPr>
              <a:t>com que o MEI se enxergue como </a:t>
            </a:r>
            <a:r>
              <a:rPr lang="pt-BR" sz="1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EMPRESÁRIO</a:t>
            </a:r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Garamond" panose="02020404030301010803" pitchFamily="18" charset="0"/>
              </a:rPr>
              <a:t>e cumpra com suas obrigações tributárias.</a:t>
            </a:r>
          </a:p>
          <a:p>
            <a:pPr lvl="0" algn="just">
              <a:spcBef>
                <a:spcPts val="1100"/>
              </a:spcBef>
            </a:pPr>
            <a:endParaRPr lang="pt-BR" sz="1800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105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43467" y="158339"/>
            <a:ext cx="71882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INTRODUÇÃO À PLATAFORMA CONTRATA+BRASIL E IN 52/2025</a:t>
            </a:r>
            <a:endParaRPr sz="3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00675" y="1266304"/>
            <a:ext cx="6932592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pt-BR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A </a:t>
            </a: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52/2025 e o novo cenário das contratações públicas:</a:t>
            </a:r>
          </a:p>
          <a:p>
            <a:pPr lvl="0"/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a) Objetivos e principais diretrizes da norma</a:t>
            </a:r>
          </a:p>
          <a:p>
            <a:pPr lvl="0"/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b) Diferenças em relação às normativas anteriores</a:t>
            </a:r>
          </a:p>
          <a:p>
            <a:pPr lvl="0"/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c) Impacto para a Administração Pública e fornecedores</a:t>
            </a:r>
          </a:p>
          <a:p>
            <a:pPr lvl="0"/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2 -  </a:t>
            </a: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Plataforma Contrata Mais Brasil - conceito e funcionalidades:</a:t>
            </a:r>
          </a:p>
          <a:p>
            <a:pPr lvl="0"/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a) O que é e por que foi criada?</a:t>
            </a:r>
          </a:p>
          <a:p>
            <a:pPr lvl="0"/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b) Integração com sistemas de compras governamentais</a:t>
            </a:r>
          </a:p>
          <a:p>
            <a:pPr lvl="0"/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c) Benefícios para órgãos públicos e fornecedores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3561" y="181933"/>
            <a:ext cx="8236867" cy="530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18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2 -  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Contrata Mais Brasil - C</a:t>
            </a: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onceito 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</a:t>
            </a: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Funcionalidades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</a:t>
            </a:r>
          </a:p>
          <a:p>
            <a:pPr lvl="0">
              <a:spcBef>
                <a:spcPts val="1100"/>
              </a:spcBef>
            </a:pPr>
            <a:endParaRPr lang="pt-BR" sz="105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342900" lvl="0" indent="-342900">
              <a:spcBef>
                <a:spcPts val="1100"/>
              </a:spcBef>
              <a:buAutoNum type="alphaLcParenR"/>
            </a:pP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que é e por que foi criada</a:t>
            </a: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?</a:t>
            </a:r>
            <a:endParaRPr lang="pt-BR" sz="18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18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 </a:t>
            </a:r>
            <a:r>
              <a:rPr lang="pt-BR" sz="18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é a plataforma de oportunidades de negócios do governo brasileiro que conecta, de forma simples e rápida, compradores públicos da União, estados e municípios e fornecedores em todo o país, inicialmente 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microempreendedores individuais (</a:t>
            </a:r>
            <a:r>
              <a:rPr lang="pt-BR" sz="1800" b="1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para ampliar oportunidades de negócios locais e gerar mais emprego e renda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spcBef>
                <a:spcPts val="1100"/>
              </a:spcBef>
            </a:pP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Hipótese de uso: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Os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bens e serviços comuns, inclusive de engenharia, serão disponibilizados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</a:t>
            </a:r>
            <a:r>
              <a:rPr lang="pt-BR" sz="18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por meio de credenciamento ou outros procedimentos auxiliares.</a:t>
            </a:r>
            <a:endParaRPr lang="pt-BR" sz="18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992" y="0"/>
            <a:ext cx="2019997" cy="16552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924" y="4106231"/>
            <a:ext cx="640135" cy="402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52400" y="131134"/>
            <a:ext cx="8534399" cy="458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Foi criada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para:</a:t>
            </a: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Conectar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compradores públicos com fornecedores, especialmente microempreendedores individuais (</a:t>
            </a:r>
            <a:r>
              <a:rPr lang="pt-BR" sz="18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);</a:t>
            </a: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Ampliar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oportunidades de negócios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locais;</a:t>
            </a: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Gerar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mais emprego e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renda;</a:t>
            </a: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Promover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desenvolvimento sustentável e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inclusivo;</a:t>
            </a: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Aumentar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transparência e eficiência no uso de recursos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públicos;</a:t>
            </a: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Descomplicar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relação entre o setor público e os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microempreendedores;</a:t>
            </a: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Fortalecer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economia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local;</a:t>
            </a: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Incentivar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negócios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regionais.</a:t>
            </a: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52400" y="131134"/>
            <a:ext cx="8534399" cy="506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</a:t>
            </a: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 Integração com sistemas de compras governamentais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integração entre 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e o PNCP permite que os órgãos que já utilizam os sistemas Compras.gov.br e Contratos.gov.br emitam empenhos de forma automatizada, bastando obter a ID da contratação no PNCP, gerada automaticamente ao final do processo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Os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órgãos que usam os sistemas Compras.gov.br e Contratos.gov.br podem emitir empenhos de forma automatizada.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Os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órgãos que não usam esses sistemas podem usar a ID da contratação gerada automaticamente no PNCP para se integrar aos seus sistemas.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As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contratações finalizadas no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são automaticamente publicadas como inexigibilidade no PNCP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permite que os fornecedores cadastrados no SICAF enviem propostas para as oportunidades publicadas pelos órgãos públicos. 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também está integrado ao Catálogo de Serviços do Governo Federal (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Catser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). </a:t>
            </a:r>
          </a:p>
          <a:p>
            <a:pPr lvl="0" algn="just">
              <a:spcBef>
                <a:spcPts val="1100"/>
              </a:spcBef>
            </a:pPr>
            <a:endParaRPr lang="pt-BR" sz="16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5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04795" y="165001"/>
            <a:ext cx="8534399" cy="448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</a:t>
            </a: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 Benefícios para órgãos públicos e </a:t>
            </a:r>
            <a:r>
              <a:rPr lang="pt-BR" sz="20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fornecedores</a:t>
            </a:r>
          </a:p>
          <a:p>
            <a:pPr lvl="0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é uma iniciativa para facilitar as contratações públicas e fortalecer a economia local. Diferente dos processos de licitação tradicionais, que podem ser longos e complexos, esta plataforma permite que órgãos públicos encontrem fornecedores de maneira simples e rápida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>
              <a:spcBef>
                <a:spcPts val="1100"/>
              </a:spcBef>
            </a:pPr>
            <a:endParaRPr lang="pt-BR" sz="5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cadastro no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é 100% gratuito, tanto para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quanto para órgãos públicos. O objetivo da plataforma é facilitar o acesso dos microempreendedores ao setor público e agilizar contratações essenciais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>
              <a:spcBef>
                <a:spcPts val="1100"/>
              </a:spcBef>
            </a:pPr>
            <a:endParaRPr lang="pt-BR" sz="5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A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permite a contratação de serviços de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manutenção e pequenos reparos, p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intura, manutenção predial, limpeza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conservação, jardinagem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paisagismo, consertos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elétricos e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hidráulicos, manutenção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equipamentos,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gesso e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reformas, etc.</a:t>
            </a:r>
            <a:endParaRPr lang="pt-BR" sz="16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16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16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72" y="3726429"/>
            <a:ext cx="1238589" cy="11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5947" y="238899"/>
            <a:ext cx="850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 smtClean="0">
              <a:latin typeface="Garamond" panose="02020404030301010803" pitchFamily="18" charset="0"/>
            </a:endParaRPr>
          </a:p>
          <a:p>
            <a:pPr marL="171450" indent="-171450">
              <a:buFontTx/>
              <a:buChar char="-"/>
            </a:pPr>
            <a:endParaRPr lang="pt-BR" sz="1200" b="1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02377" y="1072473"/>
            <a:ext cx="5255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Obrigado a </a:t>
            </a:r>
            <a:r>
              <a:rPr lang="pt-BR" sz="2000" b="1" dirty="0" smtClean="0"/>
              <a:t>todos pela atenção e participação!</a:t>
            </a:r>
            <a:endParaRPr lang="pt-BR" sz="2000" b="1" dirty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Até </a:t>
            </a:r>
            <a:r>
              <a:rPr lang="pt-BR" sz="2000" b="1" dirty="0"/>
              <a:t>breve.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Vicente Natalino Silva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Siga - @</a:t>
            </a:r>
            <a:r>
              <a:rPr lang="pt-BR" sz="2000" b="1" dirty="0" err="1" smtClean="0"/>
              <a:t>licitecomintegridade</a:t>
            </a:r>
            <a:endParaRPr lang="pt-BR" sz="2000" b="1" dirty="0"/>
          </a:p>
          <a:p>
            <a:pPr algn="ctr"/>
            <a:r>
              <a:rPr lang="pt-BR" sz="2000" b="1" dirty="0" smtClean="0"/>
              <a:t>@</a:t>
            </a:r>
            <a:r>
              <a:rPr lang="pt-BR" sz="2000" b="1" dirty="0" err="1" smtClean="0"/>
              <a:t>unyflex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846" y="3265714"/>
            <a:ext cx="359813" cy="3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" y="55166"/>
            <a:ext cx="3055258" cy="15395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885" y="1578504"/>
            <a:ext cx="2556573" cy="20949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884" y="55166"/>
            <a:ext cx="2556573" cy="15233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08" y="1688835"/>
            <a:ext cx="3066341" cy="17224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406" y="0"/>
            <a:ext cx="3064935" cy="16888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384" y="1688835"/>
            <a:ext cx="2857500" cy="1600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0511" y="3289035"/>
            <a:ext cx="2283355" cy="151946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1884" y="3673420"/>
            <a:ext cx="2751500" cy="1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65371" y="121838"/>
            <a:ext cx="8784076" cy="468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 52/2025 e o novo cenário das contratações públicas: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A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Instrução Normativa (IN) SEGES/MGI nº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52/2025, em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vigor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desde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10 de fevereiro de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2025,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criou 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uma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de negócios públicos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que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moderniza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as contratações públicas. </a:t>
            </a:r>
            <a:endParaRPr lang="pt-BR" sz="16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 algn="just">
              <a:spcBef>
                <a:spcPts val="1100"/>
              </a:spcBef>
            </a:pP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Art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1º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Fica criado o </a:t>
            </a:r>
            <a:r>
              <a:rPr lang="pt-BR" sz="16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(...) destinado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ofertar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bens e serviços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para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contratações pela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Administração Pública Federal direta, autárquica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fundacional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em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formato 	de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comércio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eletrônico. (tipo </a:t>
            </a:r>
            <a:r>
              <a:rPr lang="pt-BR" sz="16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marketplace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</a:t>
            </a:r>
          </a:p>
          <a:p>
            <a:pPr lvl="0" algn="just">
              <a:spcBef>
                <a:spcPts val="1100"/>
              </a:spcBef>
            </a:pP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Parágrafo único.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Secretaria de Gestão e Inovação do Ministério da Gestão e da Inovação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em Serviços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Públicos disponibilizará o uso do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por meio de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termo de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acesso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órgãos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ou entidades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dos Estados, do Distrito Federal e dos Municípios,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(...)que 	</a:t>
            </a:r>
            <a:r>
              <a:rPr lang="pt-BR" sz="1600" b="1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recebam recursos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públicos por meio </a:t>
            </a:r>
            <a:r>
              <a:rPr lang="pt-BR" sz="1600" b="1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convênio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ou instrumentos congêneres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Hipóteses de uso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2º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Os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bens e serviços comuns, inclusive de engenharia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serão disponibilizados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	</a:t>
            </a:r>
            <a:r>
              <a:rPr lang="pt-BR" sz="16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por meio de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credenciamento ou outros procedimentos auxiliares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  <a:endParaRPr lang="pt-BR" sz="16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>
              <a:spcBef>
                <a:spcPts val="1100"/>
              </a:spcBef>
            </a:pPr>
            <a:endParaRPr lang="pt-BR" sz="16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75098" y="-126460"/>
            <a:ext cx="8842441" cy="443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Bef>
                <a:spcPts val="1100"/>
              </a:spcBef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Objetivos</a:t>
            </a: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</a:t>
            </a:r>
            <a:endParaRPr lang="pt-BR" sz="18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Modernizar </a:t>
            </a:r>
            <a:r>
              <a:rPr lang="pt-BR" sz="1600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fortalecer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relação entre o poder público e a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sociedade;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Desenvolver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</a:t>
            </a:r>
            <a:r>
              <a:rPr lang="pt-BR" sz="1600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papel social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das compras públicas para a sustentabilidade;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Simplificar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os procedimentos de compras públicas;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Melhorar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prestação de serviços públicos;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Aprimorar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as políticas públicas;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Capacitar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servidores públicos e gestores municipais sobre o funcionamento do programa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  <a:endParaRPr lang="pt-BR" sz="16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>
              <a:spcBef>
                <a:spcPts val="1100"/>
              </a:spcBef>
            </a:pP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Principais diretrizes: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Promover </a:t>
            </a:r>
            <a:r>
              <a:rPr lang="pt-BR" sz="1600" u="sng" dirty="0">
                <a:solidFill>
                  <a:schemeClr val="tx1"/>
                </a:solidFill>
                <a:latin typeface="Garamond" panose="02020404030301010803" pitchFamily="18" charset="0"/>
              </a:rPr>
              <a:t>a cooperação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entre entes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públicos;</a:t>
            </a:r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Integrar e tornar </a:t>
            </a:r>
            <a:r>
              <a:rPr lang="pt-BR" sz="160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transparentes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os dados;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Utilizar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as informações para melhorar as </a:t>
            </a:r>
            <a:r>
              <a:rPr lang="pt-BR" sz="1600" u="sng" dirty="0">
                <a:solidFill>
                  <a:schemeClr val="tx1"/>
                </a:solidFill>
                <a:latin typeface="Garamond" panose="02020404030301010803" pitchFamily="18" charset="0"/>
              </a:rPr>
              <a:t>políticas públicas e o controle </a:t>
            </a:r>
            <a:r>
              <a:rPr lang="pt-BR" sz="160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social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Garantir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o </a:t>
            </a:r>
            <a:r>
              <a:rPr lang="pt-BR" sz="1600" u="sng" dirty="0">
                <a:solidFill>
                  <a:schemeClr val="tx1"/>
                </a:solidFill>
                <a:latin typeface="Garamond" panose="02020404030301010803" pitchFamily="18" charset="0"/>
              </a:rPr>
              <a:t>funcionamento adequado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do </a:t>
            </a:r>
            <a:r>
              <a:rPr lang="pt-BR" sz="16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Contrata+Brasil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Realizar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o </a:t>
            </a:r>
            <a:r>
              <a:rPr lang="pt-BR" sz="1600" u="sng" dirty="0">
                <a:solidFill>
                  <a:schemeClr val="tx1"/>
                </a:solidFill>
                <a:latin typeface="Garamond" panose="02020404030301010803" pitchFamily="18" charset="0"/>
              </a:rPr>
              <a:t>pagamento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 no prazo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estabelecido;</a:t>
            </a:r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Divulgar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o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edital;</a:t>
            </a:r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Consultar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fornecedores;</a:t>
            </a:r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Sinalizar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se os bens ou serviços foram ou não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realizados.</a:t>
            </a:r>
            <a:endParaRPr lang="pt-BR" sz="1600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8094" y="68094"/>
            <a:ext cx="9075895" cy="41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 </a:t>
            </a:r>
            <a:r>
              <a:rPr lang="pt-BR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é uma plataforma do governo federal que facilita a contratação de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Microempreendedores Individuais (</a:t>
            </a:r>
            <a:r>
              <a:rPr lang="pt-BR" sz="1600" b="1" u="sng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por órgãos públicos de todos os níveis. A plataforma já é utilizada por inúmeros órgãos públicos, incluindo prefeituras, e tem como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objetivo facilitar as contratações públicas, fortalecer a economia local e gerar oportunidades para pequenos empreendedores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100"/>
              </a:spcBef>
            </a:pP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b="1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Cadastro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podem se cadastrar na plataforma através do sistema de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login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gov.br.</a:t>
            </a: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Oportunidades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Órgãos públicos podem anunciar oportunidades de contratação na plataforma.</a:t>
            </a: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Propostas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cadastrados podem enviar propostas para as oportunidades publicadas.</a:t>
            </a: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Notificações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O sistema envia notificações automáticas pelo WhatsApp para manter os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informados sobre novas oportunidades. </a:t>
            </a:r>
            <a:endParaRPr lang="pt-BR" sz="16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265" y="4199364"/>
            <a:ext cx="640135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72375" y="126460"/>
            <a:ext cx="8422892" cy="498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DOS PRINCÍPIOS</a:t>
            </a:r>
          </a:p>
          <a:p>
            <a:pPr lvl="2" algn="just">
              <a:spcBef>
                <a:spcPts val="1100"/>
              </a:spcBef>
            </a:pPr>
            <a:r>
              <a:rPr lang="pt-BR" sz="12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INSTRUÇÃO </a:t>
            </a:r>
            <a:r>
              <a:rPr lang="pt-BR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NORMATIVA SEGES /MGI Nº 52, DE 10 DE FEVEREIRO DE 2025</a:t>
            </a:r>
          </a:p>
          <a:p>
            <a:pPr lvl="2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</a:p>
          <a:p>
            <a:pPr lvl="2" algn="just">
              <a:spcBef>
                <a:spcPts val="1100"/>
              </a:spcBef>
            </a:pPr>
            <a:r>
              <a:rPr lang="pt-BR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3º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São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PRINCÍPIOS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 </a:t>
            </a:r>
            <a:r>
              <a:rPr lang="pt-BR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</a:t>
            </a:r>
          </a:p>
          <a:p>
            <a:pPr lvl="2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MODERNIZAÇÃO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o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FORTALECIMENTO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</a:t>
            </a:r>
            <a:r>
              <a:rPr lang="pt-BR" b="1" i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Relação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 poder público com a sociedade;</a:t>
            </a:r>
          </a:p>
          <a:p>
            <a:pPr lvl="2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II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 atenção ao </a:t>
            </a:r>
            <a:r>
              <a:rPr lang="pt-BR" b="1" i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papel estratégico</a:t>
            </a:r>
            <a:r>
              <a:rPr lang="pt-BR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e à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FUNÇÃO SOCIAL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das compras públicas para </a:t>
            </a:r>
            <a:r>
              <a:rPr lang="pt-BR" b="1" i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promoção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 	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DESENVOLVIMENTO SUSTENTÁVEL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país;</a:t>
            </a:r>
          </a:p>
          <a:p>
            <a:pPr lvl="2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III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o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PLANEJAMENTO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EXECUÇÃO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das compras públicas de forma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EFICIENTE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com 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b="1" i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simplificação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dos procedimentos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</a:t>
            </a:r>
          </a:p>
          <a:p>
            <a:pPr lvl="2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IV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COOPERAÇÃO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entre os entes públicos para </a:t>
            </a:r>
            <a:r>
              <a:rPr lang="pt-BR" b="1" i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promoção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de serviços mais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EFICIENTES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 e 	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Principais diretrizes</a:t>
            </a:r>
          </a:p>
          <a:p>
            <a:pPr lvl="2" algn="just">
              <a:spcBef>
                <a:spcPts val="1100"/>
              </a:spcBef>
            </a:pP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V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 </a:t>
            </a:r>
            <a:r>
              <a:rPr lang="pt-BR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INTEGRAÇÃO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a </a:t>
            </a:r>
            <a:r>
              <a:rPr lang="pt-BR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TRANSPARÊNCIA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dos dados, com </a:t>
            </a:r>
            <a:r>
              <a:rPr lang="pt-BR" b="1" i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foco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no uso das informações para 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b="1" i="1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melhoria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das políticas públicas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controle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social.</a:t>
            </a:r>
            <a:endParaRPr lang="pt-BR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342900" indent="-342900">
              <a:spcBef>
                <a:spcPts val="1100"/>
              </a:spcBef>
              <a:buAutoNum type="alphaLcParenR"/>
            </a:pP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pt-BR" sz="1800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21013" y="301558"/>
            <a:ext cx="8374253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12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endParaRPr lang="pt-BR" sz="12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2" algn="just">
              <a:spcBef>
                <a:spcPts val="1100"/>
              </a:spcBef>
            </a:pPr>
            <a:r>
              <a:rPr lang="pt-BR" sz="12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Art. 9º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São 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atribuições do órgão comprador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ingressar com as demandas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de acordo com os objetos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definidos 	pelo órgão 	administrador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realizar o 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pagamento no prazo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estabelecido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III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manter 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atualizadas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as informações no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tanto em relação ao seu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cadastro quanto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em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relação ao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andamento das transações realizadas; e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IV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instaurar contraditório e aplicar as sanções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previstas na Lei nº 14.133, de 1º de abril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de  2021, quando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tratar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sanções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relacionadas às oportunidades de negócios por ele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criadas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  <a:endParaRPr lang="pt-BR" sz="16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pt-BR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65370" y="0"/>
            <a:ext cx="8822987" cy="597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2" algn="just">
              <a:spcBef>
                <a:spcPts val="1100"/>
              </a:spcBef>
            </a:pP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 </a:t>
            </a:r>
            <a:r>
              <a:rPr lang="pt-BR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PROCEDIMENTO PARA </a:t>
            </a: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CONTRATAÇÃO</a:t>
            </a:r>
          </a:p>
          <a:p>
            <a:pPr lvl="2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Art. 10.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O procedimento de contratação será composto das seguintes etapas: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preparatória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 II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divulgação do edital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 III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registro da demanda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 IV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seleção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 V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habilitação;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e VI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pagamento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DA DIVULGAÇÃO DO EDITAL</a:t>
            </a:r>
          </a:p>
          <a:p>
            <a:pPr lvl="2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12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Os editais para aporte dos objetos serão divulgados no Portal Nacional de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ContrataçõesPúblicas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PNCP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no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permitindo a inscrição permanente de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fornecedores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interessados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 REGISTRO DA DEMANDA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Art. 15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O órgão comprador cadastrará sua demanda em relação aos objetos já incorporados no 	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preenchendo o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formulário de criação de oportunidades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2" algn="just">
              <a:spcBef>
                <a:spcPts val="1100"/>
              </a:spcBef>
            </a:pP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§ 1º O formulário de criação de oportunidade corresponde ao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Documento de Formalização 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</a:t>
            </a:r>
            <a:r>
              <a:rPr lang="pt-BR" sz="16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</a:t>
            </a: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Demanda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e conterá, no mínimo, as seguintes informações:</a:t>
            </a:r>
          </a:p>
          <a:p>
            <a:pPr lvl="2" algn="just">
              <a:spcBef>
                <a:spcPts val="1100"/>
              </a:spcBef>
            </a:pPr>
            <a:endParaRPr lang="pt-BR" sz="1600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2" algn="just">
              <a:spcBef>
                <a:spcPts val="1100"/>
              </a:spcBef>
            </a:pPr>
            <a:endParaRPr lang="pt-BR" sz="1600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2" algn="just">
              <a:spcBef>
                <a:spcPts val="1100"/>
              </a:spcBef>
            </a:pPr>
            <a:endParaRPr lang="pt-BR" sz="1600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2" algn="just">
              <a:spcBef>
                <a:spcPts val="1100"/>
              </a:spcBef>
            </a:pPr>
            <a:endParaRPr lang="pt-BR" sz="1600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487</Words>
  <Application>Microsoft Office PowerPoint</Application>
  <PresentationFormat>Apresentação na tela (16:9)</PresentationFormat>
  <Paragraphs>186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Montserrat</vt:lpstr>
      <vt:lpstr>Arial</vt:lpstr>
      <vt:lpstr>Garamond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Vicente</dc:creator>
  <cp:lastModifiedBy>Vicente</cp:lastModifiedBy>
  <cp:revision>79</cp:revision>
  <dcterms:modified xsi:type="dcterms:W3CDTF">2025-11-01T23:01:28Z</dcterms:modified>
</cp:coreProperties>
</file>